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30"/>
  </p:notesMasterIdLst>
  <p:handoutMasterIdLst>
    <p:handoutMasterId r:id="rId31"/>
  </p:handoutMasterIdLst>
  <p:sldIdLst>
    <p:sldId id="1485" r:id="rId6"/>
    <p:sldId id="1482" r:id="rId7"/>
    <p:sldId id="1459" r:id="rId8"/>
    <p:sldId id="1466" r:id="rId9"/>
    <p:sldId id="1486" r:id="rId10"/>
    <p:sldId id="1487" r:id="rId11"/>
    <p:sldId id="1488" r:id="rId12"/>
    <p:sldId id="1489" r:id="rId13"/>
    <p:sldId id="1499" r:id="rId14"/>
    <p:sldId id="1501" r:id="rId15"/>
    <p:sldId id="1490" r:id="rId16"/>
    <p:sldId id="1491" r:id="rId17"/>
    <p:sldId id="263" r:id="rId18"/>
    <p:sldId id="265" r:id="rId19"/>
    <p:sldId id="1492" r:id="rId20"/>
    <p:sldId id="1493" r:id="rId21"/>
    <p:sldId id="1494" r:id="rId22"/>
    <p:sldId id="1495" r:id="rId23"/>
    <p:sldId id="1496" r:id="rId24"/>
    <p:sldId id="1497" r:id="rId25"/>
    <p:sldId id="267" r:id="rId26"/>
    <p:sldId id="1498" r:id="rId27"/>
    <p:sldId id="1414" r:id="rId28"/>
    <p:sldId id="1484" r:id="rId29"/>
  </p:sldIdLst>
  <p:sldSz cx="12436475" cy="6994525"/>
  <p:notesSz cx="6858000" cy="9144000"/>
  <p:custDataLst>
    <p:tags r:id="rId32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92186" autoAdjust="0"/>
  </p:normalViewPr>
  <p:slideViewPr>
    <p:cSldViewPr>
      <p:cViewPr varScale="1">
        <p:scale>
          <a:sx n="103" d="100"/>
          <a:sy n="103" d="100"/>
        </p:scale>
        <p:origin x="438" y="10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4/19/2024 8:58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3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7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1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8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0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4/19/2024 8:58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Immagine 2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2E048485-85E0-730A-2F00-227AB4501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6437" y="830262"/>
            <a:ext cx="5526851" cy="4260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7DE4A3-E78C-CC54-B9A0-6678FB5ADDB3}"/>
              </a:ext>
            </a:extLst>
          </p:cNvPr>
          <p:cNvSpPr txBox="1"/>
          <p:nvPr userDrawn="1"/>
        </p:nvSpPr>
        <p:spPr>
          <a:xfrm>
            <a:off x="3419062" y="5091236"/>
            <a:ext cx="51816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6000" b="0" dirty="0">
                <a:solidFill>
                  <a:schemeClr val="bg1"/>
                </a:solidFill>
              </a:rPr>
              <a:t>TORINO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74D11A-53BA-C899-C16E-450ED0BD39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398" y="295778"/>
            <a:ext cx="1785264" cy="10760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B9F00D-4137-7BDA-AC4A-725964F4C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37" y="4319306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BB345F-6B0E-ED59-BB7A-4EFB5F3CC5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6021750"/>
            <a:ext cx="1992138" cy="391896"/>
          </a:xfrm>
          <a:prstGeom prst="rect">
            <a:avLst/>
          </a:prstGeom>
        </p:spPr>
      </p:pic>
      <p:pic>
        <p:nvPicPr>
          <p:cNvPr id="10" name="Immagine 9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CB1DB45-85FF-EE74-CAAD-3FFB4E1E02F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1629" y="5321288"/>
            <a:ext cx="736108" cy="18421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2A5C84F-789B-6C10-003C-AD3DEECD596D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A5AF78-8A05-12FD-4EFA-5E4EB1834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D40F29A-BC38-A4E0-2B13-4729ED293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E6413-1451-E3D1-1A76-34BBDBB19E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6276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BEB45D-A432-4C71-BD97-FF3318713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9636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6DF86B79-4870-2DB4-4F85-6610C1B44C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8443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E40C3-94D2-65A9-28C1-7F4115D8B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7D044BC-9503-C909-AF5B-7DE389137D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61729D-A1B2-F80F-B712-894379014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01B75E04-3B5E-BA54-B8A2-504506B6CB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B24967-B9CE-C545-077C-6B98E7A9CA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BF75E3-F82D-FF4E-CE3F-87FFDBFE41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19DFE2A-13CE-D694-D9B1-9CD8CB4F18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BEA1F-3959-5C1A-FF2F-A6456605B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FFBD461-A1FB-5680-6D94-1C44B84542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6C97AA-2BAA-C40C-FA2E-CE8E6827AE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28257E-B3F5-3FAC-DC27-36ECE8333A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72008C5F-49A7-AC6A-3557-F44306643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31880F0-77D4-3B72-C4F4-85F11E424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8CDA0AE-3993-06B7-E986-0F4378D9C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D4714C-5A0E-6513-528A-3B20C913E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6" name="Immagine 5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53847C31-C576-0F0A-6C39-5D1F6FF2D5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6A6A067-EFC8-EB4C-2369-1C078813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dificio, aria aperta, cielo, notte&#10;&#10;Descrizione generata automaticamente">
            <a:extLst>
              <a:ext uri="{FF2B5EF4-FFF2-40B4-BE49-F238E27FC236}">
                <a16:creationId xmlns:a16="http://schemas.microsoft.com/office/drawing/2014/main" id="{BAEC001A-A888-C467-3926-D56EAF37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18" r="9438" b="23401"/>
          <a:stretch/>
        </p:blipFill>
        <p:spPr>
          <a:xfrm>
            <a:off x="-258763" y="-160338"/>
            <a:ext cx="13106400" cy="7154863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871" y="247057"/>
            <a:ext cx="2021804" cy="12186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155" y="1557425"/>
            <a:ext cx="2250007" cy="937503"/>
          </a:xfrm>
          <a:prstGeom prst="rect">
            <a:avLst/>
          </a:prstGeom>
        </p:spPr>
      </p:pic>
      <p:pic>
        <p:nvPicPr>
          <p:cNvPr id="9" name="Immagine 8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69C67E45-AF6E-F3F5-EA6E-8AAF658718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87364" y="979316"/>
            <a:ext cx="6531986" cy="50358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EEB0C-CA28-365F-08BE-670F9A27D9D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6605" y="1701597"/>
            <a:ext cx="1992138" cy="391896"/>
          </a:xfrm>
          <a:prstGeom prst="rect">
            <a:avLst/>
          </a:prstGeom>
        </p:spPr>
      </p:pic>
      <p:pic>
        <p:nvPicPr>
          <p:cNvPr id="18" name="Immagine 1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88EE08AA-4829-218D-2AAF-C0528AC379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37804" y="1308740"/>
            <a:ext cx="1569799" cy="3928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626A5E-4843-408E-CB07-604DBAF71BE0}"/>
              </a:ext>
            </a:extLst>
          </p:cNvPr>
          <p:cNvSpPr txBox="1"/>
          <p:nvPr userDrawn="1"/>
        </p:nvSpPr>
        <p:spPr>
          <a:xfrm>
            <a:off x="4309716" y="5935662"/>
            <a:ext cx="3487281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000" b="0" dirty="0">
                <a:solidFill>
                  <a:schemeClr val="bg1"/>
                </a:solidFill>
              </a:rPr>
              <a:t>TORINO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B266CBCC-8D72-3825-3F39-6C917CBEE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9801B-E7B1-6FD3-D6B4-2FA5ED7B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8A6F024-0943-BD75-7834-6DFCCCEA49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0E7C0A-582B-BCFA-A43D-FA7201A5C4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A75BC8-642E-56A8-C622-1ACED9D19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47FF9FE6-09F9-A422-80F5-2187B1CDB8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9C8AC-8575-F265-3B01-4ABFC56B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8538CCEA-B029-009D-F810-58E2E8CDBD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0627CD-F4B2-E37C-8C29-B0036D67A0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03A436-105E-4CF6-6D00-8FC562FD87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13" name="Immagine 12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B244C63E-1CBD-77A5-A131-FD96083DC9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E3C6705-D312-BBDA-1167-FEA5EDCC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831D3D-EB81-CA87-F994-471567B9C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E922BA-63B9-0DC5-D719-B3A5DE1DBE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5" name="Immagine 14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097A723-4006-55D6-EE47-8540959908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E76-96CF-1689-38C5-A1DF412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367F-54FD-FF25-2E23-13D190E0D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C6640-C3DF-B998-E6EB-C5631263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B23A-5A61-4A5C-AD01-6CDF493C7C46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73B8-D8D9-66A4-95BD-0A60AEF3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1AF94-B32E-1C57-B5C7-A1F81BF0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6AC53-C087-4CB0-A58C-951E073CF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7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D6995D-6814-0638-0FCF-138CF1283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5F21FCB-FD97-247A-DB8B-D6AEE37A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1FDA946-3DED-5B21-9C3B-E3B80FDD27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DC5D25-1015-894C-9CEF-6537A6140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4" name="Immagine 1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DC454F03-F1F4-1B3B-78B7-9A2EE399CA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26F07C0-ED35-31A4-0612-62C0F54FCA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7" name="Immagine 6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EB8FC5D8-4455-BDDC-FA08-93D959522B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4401A0C-CB56-45D2-6380-A6BC86FE9A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185BF-7BDD-1CDA-8DB2-114346D99E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8989F-8C19-826A-F9DB-E389A720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2F35A3B8-6F60-D15E-0BB8-9BE99A32B1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9DCD75-9E7F-2617-F5C6-5B558CF1C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9DDC3E64-1EA5-FA23-4D9E-70AC2665B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3F20DF3F-8802-9D16-A9C4-F859E2B37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E663B6-A6FF-2184-5906-4AA4AF51F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01" r:id="rId16"/>
    <p:sldLayoutId id="2147484252" r:id="rId17"/>
    <p:sldLayoutId id="2147484251" r:id="rId18"/>
    <p:sldLayoutId id="2147484254" r:id="rId19"/>
    <p:sldLayoutId id="2147484257" r:id="rId20"/>
    <p:sldLayoutId id="2147484377" r:id="rId21"/>
    <p:sldLayoutId id="2147484380" r:id="rId22"/>
    <p:sldLayoutId id="2147484258" r:id="rId23"/>
    <p:sldLayoutId id="2147484260" r:id="rId24"/>
    <p:sldLayoutId id="2147484299" r:id="rId25"/>
    <p:sldLayoutId id="2147484376" r:id="rId26"/>
    <p:sldLayoutId id="2147484381" r:id="rId27"/>
    <p:sldLayoutId id="214748438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06754-E171-F5EE-CD5B-690CD824FA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book.openai.com/examples/how_to_call_functions_with_chat_models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zure/azure-sdk-for-net/blob/main/sdk/openai/Azure.AI.OpenAI/README.m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F5F4-F5BC-7285-4556-10DBE9A0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crash course on completion chat api: conversation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B0BC5-8C42-996E-40A8-139D3EF3D034}"/>
              </a:ext>
            </a:extLst>
          </p:cNvPr>
          <p:cNvSpPr txBox="1"/>
          <p:nvPr/>
        </p:nvSpPr>
        <p:spPr>
          <a:xfrm>
            <a:off x="274639" y="2430462"/>
            <a:ext cx="11658598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/>
              <a:t>Input: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{ .. </a:t>
            </a:r>
            <a:r>
              <a:rPr lang="en-US" dirty="0"/>
              <a:t>{"role": "</a:t>
            </a:r>
            <a:r>
              <a:rPr lang="en-US" b="1" dirty="0"/>
              <a:t>system</a:t>
            </a:r>
            <a:r>
              <a:rPr lang="en-US" dirty="0"/>
              <a:t>", "content": "Answer in </a:t>
            </a:r>
            <a:r>
              <a:rPr lang="en-US" dirty="0" err="1"/>
              <a:t>italian</a:t>
            </a:r>
            <a:r>
              <a:rPr lang="en-US" dirty="0"/>
              <a:t>, no matter what the language of the question is"},</a:t>
            </a:r>
          </a:p>
          <a:p>
            <a:r>
              <a:rPr lang="en-US" dirty="0"/>
              <a:t>{"role": "</a:t>
            </a:r>
            <a:r>
              <a:rPr lang="en-US" b="1" dirty="0"/>
              <a:t>user</a:t>
            </a:r>
            <a:r>
              <a:rPr lang="en-US" dirty="0"/>
              <a:t>", "content": "Who won second world war?"}</a:t>
            </a:r>
          </a:p>
          <a:p>
            <a:r>
              <a:rPr lang="en-US" dirty="0"/>
              <a:t>{"role": "</a:t>
            </a:r>
            <a:r>
              <a:rPr lang="en-US" b="1" dirty="0"/>
              <a:t>assistant</a:t>
            </a:r>
            <a:r>
              <a:rPr lang="en-US" dirty="0"/>
              <a:t>", "content": "</a:t>
            </a:r>
            <a:r>
              <a:rPr lang="it-IT" dirty="0"/>
              <a:t> Gli Alleati hanno vinto la seconda guerra mondiale </a:t>
            </a:r>
            <a:r>
              <a:rPr lang="en-US" dirty="0"/>
              <a:t>"}</a:t>
            </a:r>
          </a:p>
          <a:p>
            <a:r>
              <a:rPr lang="en-US" dirty="0"/>
              <a:t>{"role": "</a:t>
            </a:r>
            <a:r>
              <a:rPr lang="en-US" b="1" dirty="0"/>
              <a:t>user</a:t>
            </a:r>
            <a:r>
              <a:rPr lang="en-US" dirty="0"/>
              <a:t>", "content": "and who lost it?"}</a:t>
            </a:r>
          </a:p>
          <a:p>
            <a:endParaRPr lang="en-US" dirty="0"/>
          </a:p>
          <a:p>
            <a:r>
              <a:rPr lang="en-US" sz="1800" dirty="0"/>
              <a:t>.. }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/>
              <a:t>Output</a:t>
            </a:r>
            <a:r>
              <a:rPr lang="en-US" sz="1800" dirty="0"/>
              <a:t>: { … </a:t>
            </a:r>
            <a:r>
              <a:rPr lang="it-IT" dirty="0"/>
              <a:t>"</a:t>
            </a:r>
            <a:r>
              <a:rPr lang="it-IT" dirty="0" err="1"/>
              <a:t>message</a:t>
            </a:r>
            <a:r>
              <a:rPr lang="it-IT" dirty="0"/>
              <a:t>": {</a:t>
            </a:r>
          </a:p>
          <a:p>
            <a:r>
              <a:rPr lang="it-IT" dirty="0"/>
              <a:t>                "</a:t>
            </a:r>
            <a:r>
              <a:rPr lang="it-IT" dirty="0" err="1"/>
              <a:t>content</a:t>
            </a:r>
            <a:r>
              <a:rPr lang="it-IT" dirty="0"/>
              <a:t>": "Le potenze dell'Asse (Germania, Italia e Giappone) hanno perso la seconda guerra mondiale.</a:t>
            </a:r>
          </a:p>
          <a:p>
            <a:r>
              <a:rPr lang="it-IT" dirty="0"/>
              <a:t>",  "</a:t>
            </a:r>
            <a:r>
              <a:rPr lang="it-IT" dirty="0" err="1"/>
              <a:t>role</a:t>
            </a:r>
            <a:r>
              <a:rPr lang="it-IT" dirty="0"/>
              <a:t>": "</a:t>
            </a:r>
            <a:r>
              <a:rPr lang="it-IT" b="1" dirty="0" err="1"/>
              <a:t>assistant</a:t>
            </a:r>
            <a:r>
              <a:rPr lang="it-IT" dirty="0"/>
              <a:t>" }</a:t>
            </a:r>
          </a:p>
          <a:p>
            <a:r>
              <a:rPr lang="en-US" dirty="0"/>
              <a:t>..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2D38-2378-B952-F1DB-AB0FA9ABEA13}"/>
              </a:ext>
            </a:extLst>
          </p:cNvPr>
          <p:cNvSpPr txBox="1"/>
          <p:nvPr/>
        </p:nvSpPr>
        <p:spPr>
          <a:xfrm>
            <a:off x="274639" y="1744662"/>
            <a:ext cx="11506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POST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 https://hqew1my-at-aopenai00.openai.azure.com/openai/deployments/gpt-35-turbo-16k/chat/completions?api-version=2023-05-15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1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5041380"/>
          </a:xfrm>
        </p:spPr>
        <p:txBody>
          <a:bodyPr/>
          <a:lstStyle/>
          <a:p>
            <a:r>
              <a:rPr lang="en-US" sz="3600" dirty="0"/>
              <a:t>It's a functionality available in the </a:t>
            </a:r>
            <a:r>
              <a:rPr lang="en-US" sz="3600" i="1" dirty="0"/>
              <a:t>completion-chat</a:t>
            </a:r>
            <a:r>
              <a:rPr lang="en-US" sz="3600" dirty="0"/>
              <a:t> api endpoint starting from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Gpt-3.5 turbo 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Gpt-4-0613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"embedded/abstracted" into tools-calls in gpt-3.5 1106 and gpt-4 1106 (and above)</a:t>
            </a:r>
          </a:p>
          <a:p>
            <a:r>
              <a:rPr lang="en-US" sz="3600" dirty="0"/>
              <a:t>Allows to have ChatGPT convert human natural query and commands into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Ai does not call an API, it's up to your code to do the call using the Json provided by the Ai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459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calling..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74852"/>
          </a:xfrm>
        </p:spPr>
        <p:txBody>
          <a:bodyPr/>
          <a:lstStyle/>
          <a:p>
            <a:r>
              <a:rPr lang="en-US" sz="3600" dirty="0"/>
              <a:t>Along with user prompt </a:t>
            </a:r>
            <a:r>
              <a:rPr lang="en-US" sz="3600" b="1" i="1" dirty="0"/>
              <a:t>send to </a:t>
            </a:r>
            <a:r>
              <a:rPr lang="en-US" sz="3600" b="1" i="1" dirty="0" err="1"/>
              <a:t>chatGPT</a:t>
            </a:r>
            <a:r>
              <a:rPr lang="en-US" sz="3600" b="1" i="1" dirty="0"/>
              <a:t> a list of functions definition </a:t>
            </a:r>
            <a:r>
              <a:rPr lang="en-US" sz="3600" dirty="0"/>
              <a:t>(using</a:t>
            </a:r>
            <a:r>
              <a:rPr lang="en-US" sz="3600" b="1" i="1" dirty="0"/>
              <a:t> </a:t>
            </a:r>
            <a:r>
              <a:rPr lang="en-US" sz="3600" dirty="0"/>
              <a:t>Json schema syntax)</a:t>
            </a:r>
          </a:p>
          <a:p>
            <a:endParaRPr lang="en-US" sz="3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 signature with description of the goal of the function and its parameters </a:t>
            </a:r>
            <a:br>
              <a:rPr lang="en-US" sz="2400" dirty="0"/>
            </a:br>
            <a:r>
              <a:rPr lang="en-US" sz="2400" dirty="0"/>
              <a:t>(e.g. : temperature given a town name)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Json schema syntax is part of the </a:t>
            </a:r>
            <a:r>
              <a:rPr lang="en-US" sz="2400" dirty="0" err="1"/>
              <a:t>OpenApi</a:t>
            </a:r>
            <a:r>
              <a:rPr lang="en-US" sz="2400" dirty="0"/>
              <a:t> specification to define input and output </a:t>
            </a:r>
            <a:r>
              <a:rPr lang="en-US" sz="2400" dirty="0" err="1"/>
              <a:t>dtos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7192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E1604-86AC-2490-62ED-4A5C351823E7}"/>
              </a:ext>
            </a:extLst>
          </p:cNvPr>
          <p:cNvSpPr txBox="1"/>
          <p:nvPr/>
        </p:nvSpPr>
        <p:spPr>
          <a:xfrm>
            <a:off x="467183" y="436329"/>
            <a:ext cx="11453024" cy="556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6" dirty="0"/>
              <a:t>{</a:t>
            </a:r>
          </a:p>
          <a:p>
            <a:r>
              <a:rPr lang="en-US" sz="1836" dirty="0"/>
              <a:t>        "type": "function",</a:t>
            </a:r>
          </a:p>
          <a:p>
            <a:r>
              <a:rPr lang="en-US" sz="1836" dirty="0"/>
              <a:t>        "function": {</a:t>
            </a:r>
          </a:p>
          <a:p>
            <a:r>
              <a:rPr lang="en-US" sz="1836" dirty="0"/>
              <a:t>            "name": "get-weather",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"description": "Get the current weather",</a:t>
            </a:r>
          </a:p>
          <a:p>
            <a:r>
              <a:rPr lang="en-US" sz="1836" dirty="0"/>
              <a:t>            "parameters": {</a:t>
            </a:r>
          </a:p>
          <a:p>
            <a:r>
              <a:rPr lang="en-US" sz="1836" dirty="0"/>
              <a:t>                "type": "object",</a:t>
            </a:r>
          </a:p>
          <a:p>
            <a:r>
              <a:rPr lang="en-US" sz="1836" dirty="0"/>
              <a:t>                "properties": {</a:t>
            </a:r>
          </a:p>
          <a:p>
            <a:r>
              <a:rPr lang="en-US" sz="1836" dirty="0"/>
              <a:t>                    "location": {</a:t>
            </a:r>
          </a:p>
          <a:p>
            <a:r>
              <a:rPr lang="en-US" sz="1836" dirty="0"/>
              <a:t>                        "type": "string",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        "description": "The city or state the user want to know the current weather. IMPORTANT : Assistant must ask the user a value for location if not provided in the conversation. Assistant MUST NOT make up one",</a:t>
            </a:r>
          </a:p>
          <a:p>
            <a:r>
              <a:rPr lang="en-US" sz="1836" dirty="0"/>
              <a:t>                    }</a:t>
            </a:r>
          </a:p>
          <a:p>
            <a:r>
              <a:rPr lang="en-US" sz="1836" dirty="0"/>
              <a:t>                },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"required": ["location"]</a:t>
            </a:r>
          </a:p>
          <a:p>
            <a:r>
              <a:rPr lang="en-US" sz="1836" dirty="0"/>
              <a:t>            },</a:t>
            </a:r>
          </a:p>
          <a:p>
            <a:r>
              <a:rPr lang="en-US" sz="1836" dirty="0"/>
              <a:t>        }</a:t>
            </a:r>
          </a:p>
          <a:p>
            <a:r>
              <a:rPr lang="en-US" sz="1836" dirty="0"/>
              <a:t>    },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F27F2-3810-9393-5046-13F258796858}"/>
              </a:ext>
            </a:extLst>
          </p:cNvPr>
          <p:cNvSpPr txBox="1"/>
          <p:nvPr/>
        </p:nvSpPr>
        <p:spPr>
          <a:xfrm>
            <a:off x="970789" y="5791466"/>
            <a:ext cx="59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Note: no need to document the 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115665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C41E20-70BB-EE57-9DCE-0A2EB43DD90C}"/>
              </a:ext>
            </a:extLst>
          </p:cNvPr>
          <p:cNvSpPr/>
          <p:nvPr/>
        </p:nvSpPr>
        <p:spPr>
          <a:xfrm>
            <a:off x="2430785" y="1519001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E4A24-FC9F-6330-38DB-0C5A5C651D38}"/>
              </a:ext>
            </a:extLst>
          </p:cNvPr>
          <p:cNvSpPr/>
          <p:nvPr/>
        </p:nvSpPr>
        <p:spPr>
          <a:xfrm>
            <a:off x="5401141" y="1519000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DA0C5-011A-F09B-A043-ADB488DCB00A}"/>
              </a:ext>
            </a:extLst>
          </p:cNvPr>
          <p:cNvSpPr/>
          <p:nvPr/>
        </p:nvSpPr>
        <p:spPr>
          <a:xfrm>
            <a:off x="11408873" y="1471048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EC4BBE-27D9-E350-0349-13D0767633A6}"/>
              </a:ext>
            </a:extLst>
          </p:cNvPr>
          <p:cNvCxnSpPr>
            <a:cxnSpLocks/>
          </p:cNvCxnSpPr>
          <p:nvPr/>
        </p:nvCxnSpPr>
        <p:spPr>
          <a:xfrm>
            <a:off x="197670" y="2002102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1075B4-FB28-400F-F4C3-BACA2B9C5EDE}"/>
              </a:ext>
            </a:extLst>
          </p:cNvPr>
          <p:cNvCxnSpPr>
            <a:cxnSpLocks/>
          </p:cNvCxnSpPr>
          <p:nvPr/>
        </p:nvCxnSpPr>
        <p:spPr>
          <a:xfrm flipH="1">
            <a:off x="225477" y="2191760"/>
            <a:ext cx="512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8E9915-9753-E859-E47D-93D021D62978}"/>
              </a:ext>
            </a:extLst>
          </p:cNvPr>
          <p:cNvCxnSpPr>
            <a:cxnSpLocks/>
          </p:cNvCxnSpPr>
          <p:nvPr/>
        </p:nvCxnSpPr>
        <p:spPr>
          <a:xfrm>
            <a:off x="197670" y="3244146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7890AF-F2BB-2671-5A2D-8044C740D1F9}"/>
              </a:ext>
            </a:extLst>
          </p:cNvPr>
          <p:cNvCxnSpPr>
            <a:cxnSpLocks/>
          </p:cNvCxnSpPr>
          <p:nvPr/>
        </p:nvCxnSpPr>
        <p:spPr>
          <a:xfrm flipH="1">
            <a:off x="2499233" y="3495123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E74C8A-D851-75A6-8BD3-16A2FDFCAEFA}"/>
              </a:ext>
            </a:extLst>
          </p:cNvPr>
          <p:cNvCxnSpPr>
            <a:cxnSpLocks/>
          </p:cNvCxnSpPr>
          <p:nvPr/>
        </p:nvCxnSpPr>
        <p:spPr>
          <a:xfrm>
            <a:off x="2550569" y="3675995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6A7CFC-387A-F949-91EA-8B1E6DE2AAB1}"/>
              </a:ext>
            </a:extLst>
          </p:cNvPr>
          <p:cNvCxnSpPr/>
          <p:nvPr/>
        </p:nvCxnSpPr>
        <p:spPr>
          <a:xfrm>
            <a:off x="2550569" y="4511861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46C6C-EB6E-E579-B98D-21932CC631D0}"/>
              </a:ext>
            </a:extLst>
          </p:cNvPr>
          <p:cNvCxnSpPr>
            <a:cxnSpLocks/>
          </p:cNvCxnSpPr>
          <p:nvPr/>
        </p:nvCxnSpPr>
        <p:spPr>
          <a:xfrm flipH="1" flipV="1">
            <a:off x="225476" y="5617009"/>
            <a:ext cx="5175665" cy="5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96111-4D26-9D58-B814-97E8B02EFC58}"/>
              </a:ext>
            </a:extLst>
          </p:cNvPr>
          <p:cNvCxnSpPr>
            <a:cxnSpLocks/>
          </p:cNvCxnSpPr>
          <p:nvPr/>
        </p:nvCxnSpPr>
        <p:spPr>
          <a:xfrm flipH="1">
            <a:off x="2550569" y="3908103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Callout: Line with Border and Accent Bar 19">
            <a:extLst>
              <a:ext uri="{FF2B5EF4-FFF2-40B4-BE49-F238E27FC236}">
                <a16:creationId xmlns:a16="http://schemas.microsoft.com/office/drawing/2014/main" id="{4E8EA378-9474-8650-375A-B9C5F80CE253}"/>
              </a:ext>
            </a:extLst>
          </p:cNvPr>
          <p:cNvSpPr/>
          <p:nvPr/>
        </p:nvSpPr>
        <p:spPr>
          <a:xfrm>
            <a:off x="3371945" y="1158626"/>
            <a:ext cx="1989286" cy="624844"/>
          </a:xfrm>
          <a:prstGeom prst="accentBorderCallout1">
            <a:avLst>
              <a:gd name="adj1" fmla="val 18750"/>
              <a:gd name="adj2" fmla="val -8333"/>
              <a:gd name="adj3" fmla="val 128932"/>
              <a:gd name="adj4" fmla="val -378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 : "how is the weather today?"</a:t>
            </a:r>
          </a:p>
        </p:txBody>
      </p:sp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46509E57-EC1E-77E4-E8A6-2472D2ED7B5D}"/>
              </a:ext>
            </a:extLst>
          </p:cNvPr>
          <p:cNvSpPr/>
          <p:nvPr/>
        </p:nvSpPr>
        <p:spPr>
          <a:xfrm>
            <a:off x="3371945" y="2274396"/>
            <a:ext cx="1903709" cy="839914"/>
          </a:xfrm>
          <a:prstGeom prst="accentBorderCallout1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user: "London "</a:t>
            </a:r>
          </a:p>
        </p:txBody>
      </p:sp>
      <p:sp>
        <p:nvSpPr>
          <p:cNvPr id="22" name="Callout: Line with Border and Accent Bar 21">
            <a:extLst>
              <a:ext uri="{FF2B5EF4-FFF2-40B4-BE49-F238E27FC236}">
                <a16:creationId xmlns:a16="http://schemas.microsoft.com/office/drawing/2014/main" id="{9E28DCCE-A049-6E38-B24B-ED2ADEEDD4F4}"/>
              </a:ext>
            </a:extLst>
          </p:cNvPr>
          <p:cNvSpPr/>
          <p:nvPr/>
        </p:nvSpPr>
        <p:spPr>
          <a:xfrm>
            <a:off x="7070273" y="1145533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57667"/>
              <a:gd name="adj4" fmla="val -11772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Please specify the location </a:t>
            </a:r>
          </a:p>
        </p:txBody>
      </p:sp>
      <p:sp>
        <p:nvSpPr>
          <p:cNvPr id="23" name="Callout: Line with Border and Accent Bar 22">
            <a:extLst>
              <a:ext uri="{FF2B5EF4-FFF2-40B4-BE49-F238E27FC236}">
                <a16:creationId xmlns:a16="http://schemas.microsoft.com/office/drawing/2014/main" id="{2D496048-2991-5838-D924-F459D741EF4F}"/>
              </a:ext>
            </a:extLst>
          </p:cNvPr>
          <p:cNvSpPr/>
          <p:nvPr/>
        </p:nvSpPr>
        <p:spPr>
          <a:xfrm>
            <a:off x="6910562" y="2286259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89180"/>
              <a:gd name="adj4" fmla="val -1062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function "get-weather"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4" name="Callout: Line with Border and Accent Bar 23">
            <a:extLst>
              <a:ext uri="{FF2B5EF4-FFF2-40B4-BE49-F238E27FC236}">
                <a16:creationId xmlns:a16="http://schemas.microsoft.com/office/drawing/2014/main" id="{B2B952EF-A129-7035-4FC4-9A7F7E784ABD}"/>
              </a:ext>
            </a:extLst>
          </p:cNvPr>
          <p:cNvSpPr/>
          <p:nvPr/>
        </p:nvSpPr>
        <p:spPr>
          <a:xfrm>
            <a:off x="7005391" y="299918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104285"/>
              <a:gd name="adj4" fmla="val -4194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call  : </a:t>
            </a:r>
            <a:r>
              <a:rPr lang="en-US" sz="1100" b="1" i="1" dirty="0">
                <a:solidFill>
                  <a:schemeClr val="tx1"/>
                </a:solidFill>
              </a:rPr>
              <a:t>https://../api/weather/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5" name="Callout: Line with Border and Accent Bar 24">
            <a:extLst>
              <a:ext uri="{FF2B5EF4-FFF2-40B4-BE49-F238E27FC236}">
                <a16:creationId xmlns:a16="http://schemas.microsoft.com/office/drawing/2014/main" id="{02F4EDA0-BF67-DC54-2A3B-0D6592D49E8F}"/>
              </a:ext>
            </a:extLst>
          </p:cNvPr>
          <p:cNvSpPr/>
          <p:nvPr/>
        </p:nvSpPr>
        <p:spPr>
          <a:xfrm>
            <a:off x="6806464" y="412846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-28538"/>
              <a:gd name="adj4" fmla="val -386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reply  </a:t>
            </a:r>
            <a:r>
              <a:rPr lang="en-US" sz="1100" i="1" dirty="0">
                <a:solidFill>
                  <a:schemeClr val="tx1"/>
                </a:solidFill>
              </a:rPr>
              <a:t>: { "location" : "London" , "weather" : "rainy", temperature : "17" }</a:t>
            </a:r>
          </a:p>
        </p:txBody>
      </p:sp>
      <p:sp>
        <p:nvSpPr>
          <p:cNvPr id="26" name="Callout: Line with Border and Accent Bar 25">
            <a:extLst>
              <a:ext uri="{FF2B5EF4-FFF2-40B4-BE49-F238E27FC236}">
                <a16:creationId xmlns:a16="http://schemas.microsoft.com/office/drawing/2014/main" id="{7D5B9656-3FD0-2410-E578-96C420C160AD}"/>
              </a:ext>
            </a:extLst>
          </p:cNvPr>
          <p:cNvSpPr/>
          <p:nvPr/>
        </p:nvSpPr>
        <p:spPr>
          <a:xfrm>
            <a:off x="6770815" y="5160229"/>
            <a:ext cx="2367158" cy="1017708"/>
          </a:xfrm>
          <a:prstGeom prst="accentBorderCallout1">
            <a:avLst>
              <a:gd name="adj1" fmla="val 18750"/>
              <a:gd name="adj2" fmla="val -8333"/>
              <a:gd name="adj3" fmla="val -61401"/>
              <a:gd name="adj4" fmla="val -8243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function: none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Api reply  : </a:t>
            </a:r>
            <a:r>
              <a:rPr lang="en-US" sz="1100" i="1" dirty="0">
                <a:solidFill>
                  <a:schemeClr val="tx1"/>
                </a:solidFill>
              </a:rPr>
              <a:t>{ "location" : "London" , "weather" : "rainy", temperature : "17" }</a:t>
            </a:r>
          </a:p>
        </p:txBody>
      </p:sp>
      <p:sp>
        <p:nvSpPr>
          <p:cNvPr id="27" name="Callout: Line with Border and Accent Bar 26">
            <a:extLst>
              <a:ext uri="{FF2B5EF4-FFF2-40B4-BE49-F238E27FC236}">
                <a16:creationId xmlns:a16="http://schemas.microsoft.com/office/drawing/2014/main" id="{40FC7280-28DF-9546-F384-69DEEB8D223D}"/>
              </a:ext>
            </a:extLst>
          </p:cNvPr>
          <p:cNvSpPr/>
          <p:nvPr/>
        </p:nvSpPr>
        <p:spPr>
          <a:xfrm>
            <a:off x="6237490" y="6312180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-105218"/>
              <a:gd name="adj4" fmla="val -12903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Today in London is rainy, with a temperature of 17 degrees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036F75-CCD5-76D5-1F0A-859A189B45E5}"/>
              </a:ext>
            </a:extLst>
          </p:cNvPr>
          <p:cNvSpPr/>
          <p:nvPr/>
        </p:nvSpPr>
        <p:spPr>
          <a:xfrm>
            <a:off x="157028" y="1518999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E9031-3650-1263-FD43-B9A8323B9F60}"/>
              </a:ext>
            </a:extLst>
          </p:cNvPr>
          <p:cNvSpPr txBox="1"/>
          <p:nvPr/>
        </p:nvSpPr>
        <p:spPr>
          <a:xfrm>
            <a:off x="40662" y="1043413"/>
            <a:ext cx="113332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36" dirty="0"/>
              <a:t>end-user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988E6C-B0B4-AF30-2B35-B997AA4C4789}"/>
              </a:ext>
            </a:extLst>
          </p:cNvPr>
          <p:cNvSpPr txBox="1"/>
          <p:nvPr/>
        </p:nvSpPr>
        <p:spPr>
          <a:xfrm>
            <a:off x="1770830" y="986681"/>
            <a:ext cx="119754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app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9D93CF-381A-C7C0-5DD8-F87081CBBA11}"/>
              </a:ext>
            </a:extLst>
          </p:cNvPr>
          <p:cNvSpPr txBox="1"/>
          <p:nvPr/>
        </p:nvSpPr>
        <p:spPr>
          <a:xfrm>
            <a:off x="5476530" y="913811"/>
            <a:ext cx="1098990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chat-</a:t>
            </a:r>
            <a:r>
              <a:rPr lang="en-US" sz="1836" dirty="0" err="1"/>
              <a:t>gpt</a:t>
            </a:r>
            <a:endParaRPr lang="en-US" sz="1836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1A78FE-E643-6162-5CF6-262D45E87FF7}"/>
              </a:ext>
            </a:extLst>
          </p:cNvPr>
          <p:cNvSpPr txBox="1"/>
          <p:nvPr/>
        </p:nvSpPr>
        <p:spPr>
          <a:xfrm>
            <a:off x="10160484" y="970283"/>
            <a:ext cx="2028537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weather api </a:t>
            </a:r>
          </a:p>
        </p:txBody>
      </p:sp>
    </p:spTree>
    <p:extLst>
      <p:ext uri="{BB962C8B-B14F-4D97-AF65-F5344CB8AC3E}">
        <p14:creationId xmlns:p14="http://schemas.microsoft.com/office/powerpoint/2010/main" val="311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683264"/>
          </a:xfrm>
        </p:spPr>
        <p:txBody>
          <a:bodyPr/>
          <a:lstStyle/>
          <a:p>
            <a:r>
              <a:rPr lang="en-US" sz="3600" dirty="0"/>
              <a:t>Ask current and past weather</a:t>
            </a:r>
          </a:p>
        </p:txBody>
      </p:sp>
    </p:spTree>
    <p:extLst>
      <p:ext uri="{BB962C8B-B14F-4D97-AF65-F5344CB8AC3E}">
        <p14:creationId xmlns:p14="http://schemas.microsoft.com/office/powerpoint/2010/main" val="21236980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81008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Extract function call "Json schema" dynamically from the open api document of your target api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Put clear description on input </a:t>
            </a:r>
            <a:r>
              <a:rPr lang="en-US" sz="3200" dirty="0" err="1"/>
              <a:t>dto</a:t>
            </a:r>
            <a:r>
              <a:rPr lang="en-US" sz="3200" dirty="0"/>
              <a:t> and its properties (</a:t>
            </a:r>
            <a:r>
              <a:rPr lang="en-US" sz="3200" b="1" dirty="0"/>
              <a:t>prompt engineer applied on a swagger doc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r>
              <a:rPr lang="en-US" sz="3200" dirty="0">
                <a:sym typeface="Wingdings" panose="05000000000000000000" pitchFamily="2" charset="2"/>
              </a:rPr>
              <a:t>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Document </a:t>
            </a:r>
            <a:r>
              <a:rPr lang="en-US" sz="3200" b="1" dirty="0">
                <a:sym typeface="Wingdings" panose="05000000000000000000" pitchFamily="2" charset="2"/>
              </a:rPr>
              <a:t>required</a:t>
            </a:r>
            <a:r>
              <a:rPr lang="en-US" sz="3200" dirty="0">
                <a:sym typeface="Wingdings" panose="05000000000000000000" pitchFamily="2" charset="2"/>
              </a:rPr>
              <a:t> properties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are exposed in the swagger doc as strings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as strings are accepted as input at run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77410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calling.. 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287462"/>
            <a:ext cx="11734798" cy="52352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Validate the input with care (fluent validation)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Return errors in Json format, stating clearly each property having problem and the action to take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Your validation code must be conversational, suggesting action to the chatbot,  e.g.  </a:t>
            </a:r>
          </a:p>
          <a:p>
            <a:pPr marL="0" indent="0">
              <a:buNone/>
            </a:pP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ret.Errors.Add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ValidationFailure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ValidationErrorInfo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$"ambiguous value for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AssistantAction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$"reply to the user with these exact words: \"choose among the following values for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candidatePorts.Take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(5).Select(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\""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())));</a:t>
            </a:r>
          </a:p>
          <a:p>
            <a:br>
              <a:rPr lang="en-US" sz="3600" dirty="0">
                <a:sym typeface="Wingdings" panose="05000000000000000000" pitchFamily="2" charset="2"/>
              </a:rPr>
            </a:br>
            <a:r>
              <a:rPr lang="en-US" sz="3600" dirty="0">
                <a:sym typeface="Wingdings" panose="05000000000000000000" pitchFamily="2" charset="2"/>
              </a:rPr>
              <a:t>Given this requirements the api you target the call will be likely a proxy to an actual existing api.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25589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515" y="220662"/>
            <a:ext cx="11734798" cy="917575"/>
          </a:xfrm>
        </p:spPr>
        <p:txBody>
          <a:bodyPr/>
          <a:lstStyle/>
          <a:p>
            <a:r>
              <a:rPr lang="en-US" dirty="0"/>
              <a:t>gotchas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15471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The AI sometime make up parameters (e.g. : email)</a:t>
            </a:r>
          </a:p>
          <a:p>
            <a:pPr marL="914400" lvl="2" indent="-685800">
              <a:buFont typeface="Arial" panose="020B0604020202020204" pitchFamily="34" charset="0"/>
              <a:buChar char="•"/>
            </a:pPr>
            <a:r>
              <a:rPr lang="en-US" sz="2400" dirty="0"/>
              <a:t>Do not expect that required setting is always respected for the properties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Put up a </a:t>
            </a:r>
            <a:r>
              <a:rPr lang="en-US" sz="3600" i="1" dirty="0"/>
              <a:t>good</a:t>
            </a:r>
            <a:r>
              <a:rPr lang="en-US" sz="3600" dirty="0"/>
              <a:t> system message</a:t>
            </a:r>
          </a:p>
          <a:p>
            <a:endParaRPr lang="en-US" sz="5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2014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1224951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List, Create quotes in mymsc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65675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6984" y="1287462"/>
            <a:ext cx="10998199" cy="1828786"/>
          </a:xfrm>
          <a:noFill/>
        </p:spPr>
        <p:txBody>
          <a:bodyPr/>
          <a:lstStyle/>
          <a:p>
            <a:r>
              <a:rPr lang="en-US" dirty="0"/>
              <a:t>"Copilot on steroids": </a:t>
            </a:r>
            <a:br>
              <a:rPr lang="en-US" dirty="0"/>
            </a:br>
            <a:r>
              <a:rPr lang="en-US" dirty="0"/>
              <a:t>Give a conversational interface to your enterprise API using ChatGPT and tools/function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6985" y="4564062"/>
            <a:ext cx="10998198" cy="1828007"/>
          </a:xfrm>
          <a:noFill/>
        </p:spPr>
        <p:txBody>
          <a:bodyPr/>
          <a:lstStyle/>
          <a:p>
            <a:r>
              <a:rPr lang="en-US" dirty="0"/>
              <a:t>Enrico Sabbadin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4869025"/>
          </a:xfrm>
        </p:spPr>
        <p:txBody>
          <a:bodyPr/>
          <a:lstStyle/>
          <a:p>
            <a:r>
              <a:rPr lang="en-US" sz="3600" dirty="0"/>
              <a:t>Available starting from </a:t>
            </a:r>
            <a:r>
              <a:rPr lang="en-US" sz="3600" i="1" dirty="0"/>
              <a:t>gpt-3.5 1106 </a:t>
            </a:r>
            <a:r>
              <a:rPr lang="en-US" sz="3600" dirty="0"/>
              <a:t>and </a:t>
            </a:r>
            <a:r>
              <a:rPr lang="en-US" sz="3600" i="1" dirty="0"/>
              <a:t>gpt-4 1106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 calls have become "deprecated": they have become a possible </a:t>
            </a:r>
            <a:r>
              <a:rPr lang="en-US" i="1" dirty="0"/>
              <a:t>tool-type</a:t>
            </a:r>
            <a:r>
              <a:rPr lang="en-US" dirty="0"/>
              <a:t> value for tools-calls</a:t>
            </a:r>
          </a:p>
          <a:p>
            <a:r>
              <a:rPr lang="en-US" sz="3600" dirty="0"/>
              <a:t>Tools are an abstraction to accommodate different "external data sources"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i="1" dirty="0"/>
              <a:t>Currently "function" is the only tool type supported in chat-completion api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Chatgpt can return reply with more than one tool call</a:t>
            </a:r>
          </a:p>
          <a:p>
            <a:r>
              <a:rPr lang="en-US" sz="3600" dirty="0"/>
              <a:t>Assistant api have similar concept but support more tools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Functions, Code interpreter, Knowledge Retrieval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Still in beta, deserve a dedicated session</a:t>
            </a:r>
          </a:p>
        </p:txBody>
      </p:sp>
    </p:spTree>
    <p:extLst>
      <p:ext uri="{BB962C8B-B14F-4D97-AF65-F5344CB8AC3E}">
        <p14:creationId xmlns:p14="http://schemas.microsoft.com/office/powerpoint/2010/main" val="3427673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1F63-26DC-0AF6-E788-C9BDEA11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09" y="117999"/>
            <a:ext cx="11725933" cy="6540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36" b="1" dirty="0"/>
              <a:t>tools = [     {</a:t>
            </a:r>
            <a:br>
              <a:rPr lang="en-US" sz="1836" dirty="0"/>
            </a:br>
            <a:r>
              <a:rPr lang="en-US" sz="1836" dirty="0"/>
              <a:t>        </a:t>
            </a:r>
            <a:r>
              <a:rPr lang="en-US" sz="1836" b="1" dirty="0"/>
              <a:t>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get_current_weather</a:t>
            </a:r>
            <a:r>
              <a:rPr lang="en-US" sz="1836" dirty="0"/>
              <a:t>", "description": "Get the current weather",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"location": { "type": "string",  "description": "The city and state, e.g. San Francisco, CA" } </a:t>
            </a:r>
            <a:br>
              <a:rPr lang="en-US" sz="1836" dirty="0"/>
            </a:br>
            <a:r>
              <a:rPr lang="en-US" sz="1836" dirty="0"/>
              <a:t>                },</a:t>
            </a:r>
            <a:br>
              <a:rPr lang="en-US" sz="1836" dirty="0"/>
            </a:br>
            <a:r>
              <a:rPr lang="en-US" sz="1836" dirty="0"/>
              <a:t>                "required": ["location"]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    {</a:t>
            </a:r>
            <a:br>
              <a:rPr lang="en-US" sz="1836" dirty="0"/>
            </a:br>
            <a:r>
              <a:rPr lang="en-US" sz="1836" b="1" dirty="0"/>
              <a:t>        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get_n_day_weather_forecast</a:t>
            </a:r>
            <a:r>
              <a:rPr lang="en-US" sz="1836" dirty="0"/>
              <a:t>", "description": "Get an N-day weather forecast",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                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   "location": { "type": "string", "description": "The city and state, e.g. San Francisco, CA"},   </a:t>
            </a:r>
            <a:br>
              <a:rPr lang="en-US" sz="1836" dirty="0"/>
            </a:br>
            <a:r>
              <a:rPr lang="en-US" sz="1836" dirty="0"/>
              <a:t>                       "</a:t>
            </a:r>
            <a:r>
              <a:rPr lang="en-US" sz="1836" dirty="0" err="1"/>
              <a:t>num_days</a:t>
            </a:r>
            <a:r>
              <a:rPr lang="en-US" sz="1836" dirty="0"/>
              <a:t>": {"type": "integer", "description": "The number of days to forecast"}</a:t>
            </a:r>
            <a:br>
              <a:rPr lang="en-US" sz="1836" dirty="0"/>
            </a:br>
            <a:r>
              <a:rPr lang="en-US" sz="1836" dirty="0"/>
              <a:t>                 },</a:t>
            </a:r>
            <a:br>
              <a:rPr lang="en-US" sz="1836" dirty="0"/>
            </a:br>
            <a:r>
              <a:rPr lang="en-US" sz="1836" dirty="0"/>
              <a:t>                "required": ["location", "</a:t>
            </a:r>
            <a:r>
              <a:rPr lang="en-US" sz="1836" dirty="0" err="1"/>
              <a:t>num_days</a:t>
            </a:r>
            <a:r>
              <a:rPr lang="en-US" sz="1836" dirty="0"/>
              <a:t>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388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2470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Along with the Json reply from the api, need to pass also the corresponding Json returned by the ai in previous step (used as input of the api call)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Each function call reply has got an </a:t>
            </a:r>
            <a:r>
              <a:rPr lang="en-US" sz="3200" i="1" dirty="0"/>
              <a:t>id</a:t>
            </a:r>
            <a:r>
              <a:rPr lang="en-US" sz="3200" dirty="0"/>
              <a:t> that must be "copied" to the corresponding api reply when passing the Json reply to the ai 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dirty="0"/>
              <a:t>Required to correlate input-output of each function call (since there could be more than one)</a:t>
            </a:r>
          </a:p>
        </p:txBody>
      </p:sp>
    </p:spTree>
    <p:extLst>
      <p:ext uri="{BB962C8B-B14F-4D97-AF65-F5344CB8AC3E}">
        <p14:creationId xmlns:p14="http://schemas.microsoft.com/office/powerpoint/2010/main" val="10638343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44075"/>
          </a:xfrm>
        </p:spPr>
        <p:txBody>
          <a:bodyPr/>
          <a:lstStyle/>
          <a:p>
            <a:r>
              <a:rPr lang="en-US" dirty="0"/>
              <a:t>OpenAI function/tools calling documentation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https://platform.openai.com/docs/guides/function-calling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https://cookbook.openai.com/examples/how_to_call_functions_with_chat_models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OpenAI client library for .NET</a:t>
            </a:r>
          </a:p>
          <a:p>
            <a:pPr lvl="1"/>
            <a:r>
              <a:rPr lang="en-US" dirty="0">
                <a:hlinkClick r:id="rId4"/>
              </a:rPr>
              <a:t>https://github.com/Azure/azure-sdk-for-net/blob/main/sdk/openai/Azure.AI.OpenAI/README.md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4124206"/>
          </a:xfrm>
        </p:spPr>
        <p:txBody>
          <a:bodyPr/>
          <a:lstStyle/>
          <a:p>
            <a:r>
              <a:rPr lang="en-US" dirty="0"/>
              <a:t>Agents</a:t>
            </a:r>
          </a:p>
          <a:p>
            <a:r>
              <a:rPr lang="en-US" dirty="0"/>
              <a:t>Function calling</a:t>
            </a:r>
          </a:p>
          <a:p>
            <a:r>
              <a:rPr lang="en-US" dirty="0"/>
              <a:t>Design you api (proxy) to be chatgpt "friendly"</a:t>
            </a:r>
          </a:p>
          <a:p>
            <a:r>
              <a:rPr lang="en-US" dirty="0"/>
              <a:t>Tools calling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Nov 2022 :release of </a:t>
            </a:r>
            <a:r>
              <a:rPr lang="en-US" dirty="0" err="1"/>
              <a:t>chatGPT</a:t>
            </a:r>
            <a:r>
              <a:rPr lang="en-US" dirty="0"/>
              <a:t> "web"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3354" y="1439862"/>
            <a:ext cx="11734798" cy="4696670"/>
          </a:xfrm>
        </p:spPr>
        <p:txBody>
          <a:bodyPr/>
          <a:lstStyle/>
          <a:p>
            <a:r>
              <a:rPr lang="en-US" sz="3600" dirty="0"/>
              <a:t>We are still in full AI </a:t>
            </a:r>
            <a:r>
              <a:rPr lang="en-US" sz="3600" i="1" dirty="0"/>
              <a:t>hype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"daily" announcement of new LLM models by </a:t>
            </a:r>
            <a:r>
              <a:rPr lang="en-US" sz="2400" i="1" dirty="0"/>
              <a:t>big tech </a:t>
            </a:r>
            <a:r>
              <a:rPr lang="en-US" sz="2400" dirty="0"/>
              <a:t>and open-source community (not to mention generative AI)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 least one every week an LLM that beats chatGPT4 is announced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sz="3600" dirty="0"/>
              <a:t>Release of frameworks to orchestrate and abstract the interaction with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EF like approach, "many" are challenging this approach  </a:t>
            </a:r>
          </a:p>
          <a:p>
            <a:r>
              <a:rPr lang="en-US" sz="3600" dirty="0"/>
              <a:t>"Low code" approach solutions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: MS Azure OpenAI On Your Data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677656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it's not clear what will be still </a:t>
            </a:r>
            <a:r>
              <a:rPr lang="en-US" sz="3600" i="1" dirty="0"/>
              <a:t>relevant </a:t>
            </a:r>
            <a:r>
              <a:rPr lang="en-US" sz="3600" dirty="0"/>
              <a:t>within one year, </a:t>
            </a:r>
            <a:r>
              <a:rPr lang="en-US" sz="3600" i="1" dirty="0"/>
              <a:t>but most likely function calls (tools calls) will be </a:t>
            </a:r>
            <a:r>
              <a:rPr lang="en-US" sz="3600" i="1" dirty="0">
                <a:sym typeface="Wingdings" panose="05000000000000000000" pitchFamily="2" charset="2"/>
              </a:rPr>
              <a:t></a:t>
            </a:r>
            <a:br>
              <a:rPr lang="en-US" sz="3600" i="1" dirty="0">
                <a:sym typeface="Wingdings" panose="05000000000000000000" pitchFamily="2" charset="2"/>
              </a:rPr>
            </a:br>
            <a:br>
              <a:rPr lang="en-US" sz="3600" i="1" dirty="0">
                <a:sym typeface="Wingdings" panose="05000000000000000000" pitchFamily="2" charset="2"/>
              </a:rPr>
            </a:br>
            <a:r>
              <a:rPr lang="en-US" sz="3600" i="1" dirty="0">
                <a:sym typeface="Wingdings" panose="05000000000000000000" pitchFamily="2" charset="2"/>
              </a:rPr>
              <a:t>Evaluate carefully when abstracting away from "raw" chatgpt api calls (or any other LLM model)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113767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4025717"/>
          </a:xfrm>
        </p:spPr>
        <p:txBody>
          <a:bodyPr/>
          <a:lstStyle/>
          <a:p>
            <a:endParaRPr lang="en-US" b="1" dirty="0"/>
          </a:p>
          <a:p>
            <a:r>
              <a:rPr lang="en-US" sz="3600" b="1" dirty="0"/>
              <a:t>Agent</a:t>
            </a:r>
            <a:r>
              <a:rPr lang="en-US" sz="3600" dirty="0"/>
              <a:t> </a:t>
            </a:r>
            <a:br>
              <a:rPr lang="en-US" dirty="0"/>
            </a:br>
            <a:r>
              <a:rPr lang="en-US" sz="2400" i="1" dirty="0"/>
              <a:t>An LLM agent is an artificial intelligence system that utilizes a large language model (LLM) as its core computational engine so that the whole "system" exhibits capabilities beyond text generation solely based on its "built-in" training/knowledge </a:t>
            </a:r>
          </a:p>
          <a:p>
            <a:endParaRPr lang="en-US" sz="2400" i="1" dirty="0"/>
          </a:p>
          <a:p>
            <a:r>
              <a:rPr lang="en-US" sz="3600" b="1" dirty="0"/>
              <a:t>Tools</a:t>
            </a:r>
            <a:br>
              <a:rPr lang="en-US" b="1" dirty="0"/>
            </a:br>
            <a:r>
              <a:rPr lang="en-US" sz="2400" i="1" dirty="0"/>
              <a:t>LLM agents "utilize" a suites of tools - calculators, APIs, search engines - to gather information and take action towards completing assigned tasks. 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4F9423B-958F-F02B-BFFB-AC11DED4E36B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11201400" cy="9602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Some concepts and terms are emerging and are being commonly accepted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3302476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2671501"/>
          </a:xfrm>
        </p:spPr>
        <p:txBody>
          <a:bodyPr/>
          <a:lstStyle/>
          <a:p>
            <a:r>
              <a:rPr lang="en-US" sz="3600" dirty="0"/>
              <a:t>The agents' "ecosystem", can be split into two big domains</a:t>
            </a:r>
          </a:p>
          <a:p>
            <a:r>
              <a:rPr lang="en-US" dirty="0"/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Conversational Agents: RAG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Task/Workflow-Oriented Agents</a:t>
            </a:r>
          </a:p>
        </p:txBody>
      </p:sp>
    </p:spTree>
    <p:extLst>
      <p:ext uri="{BB962C8B-B14F-4D97-AF65-F5344CB8AC3E}">
        <p14:creationId xmlns:p14="http://schemas.microsoft.com/office/powerpoint/2010/main" val="33344733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365</a:t>
            </a:r>
          </a:p>
        </p:txBody>
      </p:sp>
      <p:pic>
        <p:nvPicPr>
          <p:cNvPr id="6" name="Content Placeholder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2EB7115-2A9D-2D8D-791A-7A514F9A1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135062"/>
            <a:ext cx="981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81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F5F4-F5BC-7285-4556-10DBE9A00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minute crash course on completion chat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B0BC5-8C42-996E-40A8-139D3EF3D034}"/>
              </a:ext>
            </a:extLst>
          </p:cNvPr>
          <p:cNvSpPr txBox="1"/>
          <p:nvPr/>
        </p:nvSpPr>
        <p:spPr>
          <a:xfrm>
            <a:off x="350837" y="2506662"/>
            <a:ext cx="10972800" cy="31393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{ .. {"role": "</a:t>
            </a:r>
            <a:r>
              <a:rPr lang="en-US" b="1" dirty="0"/>
              <a:t>system</a:t>
            </a:r>
            <a:r>
              <a:rPr lang="en-US" dirty="0"/>
              <a:t>", "content": "Answer in </a:t>
            </a:r>
            <a:r>
              <a:rPr lang="en-US" dirty="0" err="1"/>
              <a:t>italian</a:t>
            </a:r>
            <a:r>
              <a:rPr lang="en-US" dirty="0"/>
              <a:t>, no matter what the language of the question is"},</a:t>
            </a:r>
          </a:p>
          <a:p>
            <a:r>
              <a:rPr lang="en-US" dirty="0"/>
              <a:t>{"role": "</a:t>
            </a:r>
            <a:r>
              <a:rPr lang="en-US" b="1" dirty="0"/>
              <a:t>user</a:t>
            </a:r>
            <a:r>
              <a:rPr lang="en-US" dirty="0"/>
              <a:t>", "content": "Who won second world war?"}</a:t>
            </a:r>
          </a:p>
          <a:p>
            <a:r>
              <a:rPr lang="en-US" dirty="0"/>
              <a:t>.. }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Output</a:t>
            </a:r>
            <a:r>
              <a:rPr lang="en-US" dirty="0"/>
              <a:t>: { … </a:t>
            </a:r>
            <a:r>
              <a:rPr lang="it-IT" dirty="0"/>
              <a:t>"</a:t>
            </a:r>
            <a:r>
              <a:rPr lang="it-IT" dirty="0" err="1"/>
              <a:t>message</a:t>
            </a:r>
            <a:r>
              <a:rPr lang="it-IT" dirty="0"/>
              <a:t>": {</a:t>
            </a:r>
          </a:p>
          <a:p>
            <a:r>
              <a:rPr lang="it-IT" dirty="0"/>
              <a:t>                "</a:t>
            </a:r>
            <a:r>
              <a:rPr lang="it-IT" dirty="0" err="1"/>
              <a:t>content</a:t>
            </a:r>
            <a:r>
              <a:rPr lang="it-IT" dirty="0"/>
              <a:t>": "Gli Alleati hanno vinto la seconda guerra mondiale.",</a:t>
            </a:r>
          </a:p>
          <a:p>
            <a:r>
              <a:rPr lang="it-IT" dirty="0"/>
              <a:t>                "</a:t>
            </a:r>
            <a:r>
              <a:rPr lang="it-IT" dirty="0" err="1"/>
              <a:t>role</a:t>
            </a:r>
            <a:r>
              <a:rPr lang="it-IT" dirty="0"/>
              <a:t>": "</a:t>
            </a:r>
            <a:r>
              <a:rPr lang="it-IT" b="1" dirty="0" err="1"/>
              <a:t>assistant</a:t>
            </a:r>
            <a:r>
              <a:rPr lang="it-IT" dirty="0"/>
              <a:t>"</a:t>
            </a:r>
          </a:p>
          <a:p>
            <a:r>
              <a:rPr lang="it-IT" dirty="0"/>
              <a:t>            }</a:t>
            </a:r>
          </a:p>
          <a:p>
            <a:r>
              <a:rPr lang="en-US" dirty="0"/>
              <a:t>..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2D38-2378-B952-F1DB-AB0FA9ABEA13}"/>
              </a:ext>
            </a:extLst>
          </p:cNvPr>
          <p:cNvSpPr txBox="1"/>
          <p:nvPr/>
        </p:nvSpPr>
        <p:spPr>
          <a:xfrm>
            <a:off x="274639" y="1744662"/>
            <a:ext cx="11506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POST</a:t>
            </a:r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Inter"/>
              </a:rPr>
              <a:t> https://hqew1my-at-aopenai00.openai.azure.com/openai/deployments/gpt-35-turbo-16k/chat/completions?api-version=2023-05-15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38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34796-51f5-4cc8-95da-8e79a421a63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B545E684BDD24CA75DC04703BDEE68" ma:contentTypeVersion="10" ma:contentTypeDescription="Creare un nuovo documento." ma:contentTypeScope="" ma:versionID="f591b201f85322fea619f9cd95b71d76">
  <xsd:schema xmlns:xsd="http://www.w3.org/2001/XMLSchema" xmlns:xs="http://www.w3.org/2001/XMLSchema" xmlns:p="http://schemas.microsoft.com/office/2006/metadata/properties" xmlns:ns2="c4c34796-51f5-4cc8-95da-8e79a421a637" targetNamespace="http://schemas.microsoft.com/office/2006/metadata/properties" ma:root="true" ma:fieldsID="e649c5a280a65e5ddd6e00efce404131" ns2:_="">
    <xsd:import namespace="c4c34796-51f5-4cc8-95da-8e79a421a63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4796-51f5-4cc8-95da-8e79a421a6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fbf75b20-3433-4e0a-bee2-3f1fd95ad6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13448-604B-48A6-94C3-9345C3A65CC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c4c34796-51f5-4cc8-95da-8e79a421a637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31A7A3-66D0-4811-AB06-C8BDB96FD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c34796-51f5-4cc8-95da-8e79a421a6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2190</Words>
  <Application>Microsoft Office PowerPoint</Application>
  <PresentationFormat>Custom</PresentationFormat>
  <Paragraphs>200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Inter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"Copilot on steroids":  Give a conversational interface to your enterprise API using ChatGPT and tools/function calling</vt:lpstr>
      <vt:lpstr>Agenda</vt:lpstr>
      <vt:lpstr>30 Nov 2022 :release of chatGPT "web" </vt:lpstr>
      <vt:lpstr>…</vt:lpstr>
      <vt:lpstr>Agents and Tools</vt:lpstr>
      <vt:lpstr>Agents and Tools</vt:lpstr>
      <vt:lpstr>Copilot 365</vt:lpstr>
      <vt:lpstr>1 minute crash course on completion chat api</vt:lpstr>
      <vt:lpstr>1 minute crash course on completion chat api: conversation history</vt:lpstr>
      <vt:lpstr>What is function calling</vt:lpstr>
      <vt:lpstr>What is function calling.. continue</vt:lpstr>
      <vt:lpstr>PowerPoint Presentation</vt:lpstr>
      <vt:lpstr>PowerPoint Presentation</vt:lpstr>
      <vt:lpstr>DEMO</vt:lpstr>
      <vt:lpstr>Api design for function calling</vt:lpstr>
      <vt:lpstr>Api design for function calling..  continue</vt:lpstr>
      <vt:lpstr>gotchas</vt:lpstr>
      <vt:lpstr>DEMO</vt:lpstr>
      <vt:lpstr>Tools-calls</vt:lpstr>
      <vt:lpstr>PowerPoint Presentation</vt:lpstr>
      <vt:lpstr>Tools-calls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2024-04-19T07:08:13Z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0x0101009BB545E684BDD24CA75DC04703BDEE68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Connect_2016_Template_Light:6\Connect_2016_Template_Dark:5</vt:lpwstr>
  </property>
  <property fmtid="{D5CDD505-2E9C-101B-9397-08002B2CF9AE}" pid="5" name="ClassificationContentMarkingFooterText">
    <vt:lpwstr>Sensitivity: Internal</vt:lpwstr>
  </property>
</Properties>
</file>